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48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16" r:id="rId12"/>
    <p:sldId id="338" r:id="rId13"/>
    <p:sldId id="317" r:id="rId14"/>
    <p:sldId id="339" r:id="rId15"/>
    <p:sldId id="340" r:id="rId16"/>
    <p:sldId id="327" r:id="rId17"/>
    <p:sldId id="341" r:id="rId18"/>
    <p:sldId id="342" r:id="rId19"/>
    <p:sldId id="343" r:id="rId20"/>
    <p:sldId id="261" r:id="rId21"/>
    <p:sldId id="258" r:id="rId22"/>
    <p:sldId id="326" r:id="rId23"/>
    <p:sldId id="328" r:id="rId24"/>
    <p:sldId id="329" r:id="rId25"/>
    <p:sldId id="331" r:id="rId26"/>
    <p:sldId id="330" r:id="rId27"/>
    <p:sldId id="332" r:id="rId28"/>
    <p:sldId id="319" r:id="rId29"/>
    <p:sldId id="260" r:id="rId30"/>
    <p:sldId id="320" r:id="rId31"/>
    <p:sldId id="344" r:id="rId32"/>
    <p:sldId id="345" r:id="rId33"/>
    <p:sldId id="264" r:id="rId34"/>
    <p:sldId id="346" r:id="rId35"/>
    <p:sldId id="347" r:id="rId36"/>
    <p:sldId id="314" r:id="rId37"/>
    <p:sldId id="267" r:id="rId38"/>
    <p:sldId id="350" r:id="rId39"/>
    <p:sldId id="349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>
    <p:extLst>
      <p:ext uri="{19B8F6BF-5375-455C-9EA6-DF929625EA0E}">
        <p15:presenceInfo xmlns:p15="http://schemas.microsoft.com/office/powerpoint/2012/main" userId="22f466551ff425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05E9-C0E4-4858-AECA-87AFC7E4FA16}">
  <a:tblStyle styleId="{8D3205E9-C0E4-4858-AECA-87AFC7E4F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>
        <p:scale>
          <a:sx n="75" d="100"/>
          <a:sy n="75" d="100"/>
        </p:scale>
        <p:origin x="8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20:12:31.32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0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5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7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4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18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95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4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1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3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EBE0B11-5730-210F-3BA7-4B1A302BD149}"/>
              </a:ext>
            </a:extLst>
          </p:cNvPr>
          <p:cNvSpPr txBox="1">
            <a:spLocks/>
          </p:cNvSpPr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3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A7B8C-A170-DCE8-8300-FDC340BB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>
            <a:extLst>
              <a:ext uri="{FF2B5EF4-FFF2-40B4-BE49-F238E27FC236}">
                <a16:creationId xmlns:a16="http://schemas.microsoft.com/office/drawing/2014/main" id="{DDA8FBD7-D73F-CF5A-1C2F-64D199B2D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641" y="1147685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FA478C8-1E98-1D46-DEA0-CF1D2C9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0408" y="1727845"/>
            <a:ext cx="3251951" cy="2073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0387CA-25EC-2063-1970-71D29995E960}"/>
              </a:ext>
            </a:extLst>
          </p:cNvPr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C7288-F8C0-DE6F-7F05-B93EE73E8D4A}"/>
              </a:ext>
            </a:extLst>
          </p:cNvPr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ADC9F7B-95EA-6486-B2E0-368C1DF80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1033" y="2571750"/>
            <a:ext cx="1300163" cy="130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F80F2-18FF-BEB9-45CC-CF8CE8B41830}"/>
              </a:ext>
            </a:extLst>
          </p:cNvPr>
          <p:cNvSpPr txBox="1"/>
          <p:nvPr/>
        </p:nvSpPr>
        <p:spPr>
          <a:xfrm>
            <a:off x="1187461" y="3909498"/>
            <a:ext cx="266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Interconnect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8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781F75A0-982F-EC37-72C9-C2660DD36B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4C86D569-948B-3B2E-2BD8-557BE4E09060}"/>
              </a:ext>
            </a:extLst>
          </p:cNvPr>
          <p:cNvSpPr txBox="1">
            <a:spLocks/>
          </p:cNvSpPr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6" name="Google Shape;3490;p72">
            <a:extLst>
              <a:ext uri="{FF2B5EF4-FFF2-40B4-BE49-F238E27FC236}">
                <a16:creationId xmlns:a16="http://schemas.microsoft.com/office/drawing/2014/main" id="{E6309299-107A-B085-9FBE-2E5E93DC1966}"/>
              </a:ext>
            </a:extLst>
          </p:cNvPr>
          <p:cNvSpPr txBox="1">
            <a:spLocks/>
          </p:cNvSpPr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30B10-179C-3D43-DC63-6581E669E542}"/>
              </a:ext>
            </a:extLst>
          </p:cNvPr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E926C9-F591-4A56-28AC-DFD3CF3FABAD}"/>
              </a:ext>
            </a:extLst>
          </p:cNvPr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AA2FB-8486-AFD8-E945-CB9DAF2FAA1C}"/>
              </a:ext>
            </a:extLst>
          </p:cNvPr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F800158-D68C-8952-082F-DFB273D1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3591" y="1970532"/>
            <a:ext cx="3881908" cy="20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F47F147-04D8-31D1-42E6-F5AB0F3D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3202E28-7222-C4FE-36D4-46B51C6F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60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0C9D1DA8-C64A-75B9-E910-39F6C19B6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864" y="1147872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67FBC-3C6E-C081-7CA7-0A977D8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4" y="2125361"/>
            <a:ext cx="2933851" cy="1517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B0AC36-6F90-DF1D-9E0A-C34150D82608}"/>
              </a:ext>
            </a:extLst>
          </p:cNvPr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585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0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97906" y="287832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共享模式中</a:t>
            </a:r>
            <a:r>
              <a:rPr lang="en-US" altLang="zh-CN" sz="2000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4F7EF1-1F58-575C-C201-5E88AC904229}"/>
              </a:ext>
            </a:extLst>
          </p:cNvPr>
          <p:cNvSpPr/>
          <p:nvPr/>
        </p:nvSpPr>
        <p:spPr>
          <a:xfrm>
            <a:off x="597906" y="1127952"/>
            <a:ext cx="3057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生产者</a:t>
            </a:r>
            <a:r>
              <a:rPr lang="en-US" altLang="zh-CN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消费者模式下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D7B482-CABD-E19F-4E0C-1D4DA7429AB3}"/>
              </a:ext>
            </a:extLst>
          </p:cNvPr>
          <p:cNvSpPr txBox="1"/>
          <p:nvPr/>
        </p:nvSpPr>
        <p:spPr>
          <a:xfrm>
            <a:off x="505772" y="3694876"/>
            <a:ext cx="348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en-US" sz="1200" dirty="0"/>
              <a:t>对于目录而言</a:t>
            </a:r>
            <a:r>
              <a:rPr lang="en-US" altLang="zh-CN" sz="1200" dirty="0"/>
              <a:t>, </a:t>
            </a:r>
            <a:r>
              <a:rPr lang="zh-CN" altLang="en-US" sz="1200" dirty="0"/>
              <a:t>会首先接收来自生产者</a:t>
            </a:r>
            <a:r>
              <a:rPr lang="en-US" altLang="zh-CN" sz="1200" dirty="0"/>
              <a:t>Cache</a:t>
            </a:r>
            <a:r>
              <a:rPr lang="zh-CN" altLang="en-US" sz="1200" dirty="0"/>
              <a:t>发送的读写数据块的请求</a:t>
            </a:r>
            <a:r>
              <a:rPr lang="en-US" altLang="zh-CN" sz="1200" dirty="0"/>
              <a:t>, </a:t>
            </a:r>
            <a:r>
              <a:rPr lang="zh-CN" altLang="en-US" sz="1200" dirty="0"/>
              <a:t>对该请求作出响应</a:t>
            </a:r>
            <a:r>
              <a:rPr lang="en-US" altLang="zh-CN" sz="1200" dirty="0"/>
              <a:t>; </a:t>
            </a:r>
            <a:r>
              <a:rPr lang="zh-CN" altLang="en-US" sz="1200" dirty="0"/>
              <a:t>随后又会接收来自不同消费者</a:t>
            </a:r>
            <a:r>
              <a:rPr lang="en-US" altLang="zh-CN" sz="1200" dirty="0"/>
              <a:t>Cache</a:t>
            </a:r>
            <a:r>
              <a:rPr lang="zh-CN" altLang="en-US" sz="1200" dirty="0"/>
              <a:t>读数据块的请求</a:t>
            </a:r>
            <a:r>
              <a:rPr lang="en-US" altLang="zh-CN" sz="1200" dirty="0"/>
              <a:t>. </a:t>
            </a:r>
            <a:r>
              <a:rPr lang="zh-CN" altLang="en-US" sz="1200" dirty="0"/>
              <a:t>如此循环往复</a:t>
            </a:r>
            <a:r>
              <a:rPr lang="en-US" altLang="zh-CN" sz="1200" dirty="0"/>
              <a:t>. </a:t>
            </a:r>
            <a:endParaRPr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791E01-5243-5578-DBDC-5C935DEAAE11}"/>
              </a:ext>
            </a:extLst>
          </p:cNvPr>
          <p:cNvSpPr/>
          <p:nvPr/>
        </p:nvSpPr>
        <p:spPr>
          <a:xfrm>
            <a:off x="4496427" y="1401680"/>
            <a:ext cx="3860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能否利用这种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Coherence Message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的规律性来进行预测 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8185C2-F7C4-C832-977C-AD07521F0E7D}"/>
              </a:ext>
            </a:extLst>
          </p:cNvPr>
          <p:cNvSpPr/>
          <p:nvPr/>
        </p:nvSpPr>
        <p:spPr>
          <a:xfrm>
            <a:off x="4364429" y="2885608"/>
            <a:ext cx="448427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如何设计出高适应性的预测器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即能够适用于不同共享模式下一致性消息的预测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而不仅仅局限于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Producer-Consumer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模式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BE6D1F4-BA59-924F-FB97-6E77FDD4EF77}"/>
              </a:ext>
            </a:extLst>
          </p:cNvPr>
          <p:cNvSpPr/>
          <p:nvPr/>
        </p:nvSpPr>
        <p:spPr>
          <a:xfrm>
            <a:off x="6190008" y="2205579"/>
            <a:ext cx="416560" cy="544173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B49C9E-2926-4C3D-C679-6F60E635F428}"/>
              </a:ext>
            </a:extLst>
          </p:cNvPr>
          <p:cNvSpPr/>
          <p:nvPr/>
        </p:nvSpPr>
        <p:spPr>
          <a:xfrm>
            <a:off x="5106339" y="4002653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D3B2A6-958F-1862-A124-F780CA5F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579"/>
            <a:ext cx="4496427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00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9246" y="145105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			Cosmos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bg2"/>
                </a:solidFill>
                <a:uFillTx/>
                <a:latin typeface="Overpass Black"/>
                <a:sym typeface="+mn-ea"/>
              </a:rPr>
              <a:t> -</a:t>
            </a:r>
            <a:r>
              <a:rPr lang="en-US" altLang="en-GB" sz="4000">
                <a:solidFill>
                  <a:schemeClr val="bg2"/>
                </a:solidFill>
                <a:latin typeface="Overpass Black"/>
                <a:sym typeface="+mn-ea"/>
              </a:rPr>
              <a:t>- a</a:t>
            </a:r>
            <a:r>
              <a:rPr lang="zh-CN" altLang="en-US" sz="4000" dirty="0">
                <a:solidFill>
                  <a:schemeClr val="bg2"/>
                </a:solidFill>
                <a:latin typeface="Overpass Black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coherence message predictor</a:t>
            </a:r>
            <a:endParaRPr lang="en-GB" sz="4000" dirty="0">
              <a:latin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627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08067" y="9830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3E4EA61-63F9-C8E3-7774-FC907BE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" y="2135971"/>
            <a:ext cx="4781550" cy="199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E27974-09F9-A85C-7B44-910A0EE2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17" y="824013"/>
            <a:ext cx="6441295" cy="9824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485B37-D53D-770E-4D07-2BA9F9475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17" y="2391295"/>
            <a:ext cx="4565698" cy="9525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610118-427B-34C0-3A61-D7936EB8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58" y="3434212"/>
            <a:ext cx="3618902" cy="1681510"/>
          </a:xfrm>
          <a:prstGeom prst="rect">
            <a:avLst/>
          </a:prstGeom>
        </p:spPr>
      </p:pic>
      <p:sp>
        <p:nvSpPr>
          <p:cNvPr id="3" name="Google Shape;2211;p44">
            <a:extLst>
              <a:ext uri="{FF2B5EF4-FFF2-40B4-BE49-F238E27FC236}">
                <a16:creationId xmlns:a16="http://schemas.microsoft.com/office/drawing/2014/main" id="{7D3FC256-E370-2C21-0AC3-381B4834A350}"/>
              </a:ext>
            </a:extLst>
          </p:cNvPr>
          <p:cNvSpPr txBox="1">
            <a:spLocks/>
          </p:cNvSpPr>
          <p:nvPr/>
        </p:nvSpPr>
        <p:spPr>
          <a:xfrm>
            <a:off x="5008879" y="1751381"/>
            <a:ext cx="185944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预测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491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2A80D1-DBE9-52E9-905C-7C1104DD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648118" y="-172468"/>
            <a:ext cx="4960360" cy="934200"/>
          </a:xfrm>
        </p:spPr>
        <p:txBody>
          <a:bodyPr/>
          <a:lstStyle/>
          <a:p>
            <a:r>
              <a:rPr lang="en-US" altLang="zh-CN" sz="2000" dirty="0"/>
              <a:t>Reliability – Cosmos</a:t>
            </a:r>
            <a:r>
              <a:rPr lang="zh-CN" altLang="en-US" sz="2000" dirty="0"/>
              <a:t>预测器的可靠性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ABF4F-99F2-B7D3-C48F-44523F8D24C0}"/>
              </a:ext>
            </a:extLst>
          </p:cNvPr>
          <p:cNvSpPr txBox="1"/>
          <p:nvPr/>
        </p:nvSpPr>
        <p:spPr>
          <a:xfrm>
            <a:off x="467582" y="1395523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 of MHR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会提高预测准确率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A95B6-31FA-D5A8-7A8D-4518E6E46EDC}"/>
              </a:ext>
            </a:extLst>
          </p:cNvPr>
          <p:cNvSpPr txBox="1"/>
          <p:nvPr/>
        </p:nvSpPr>
        <p:spPr>
          <a:xfrm>
            <a:off x="525942" y="3983410"/>
            <a:ext cx="364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研究表明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一个经过细致调优的程序中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同一个数据块的平均被共享核数量不超过两个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9A8F3-EB45-704A-CC7C-4422DEA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65" y="1853304"/>
            <a:ext cx="3755717" cy="1160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C8416D-E1CA-04E7-2E66-C78AE08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8" y="1539424"/>
            <a:ext cx="1400370" cy="68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D9FE42-1F63-0E8D-D629-8A3A59B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63" y="1539424"/>
            <a:ext cx="1552792" cy="68510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0DD77F-BBB0-AA1C-2284-F4816B796EF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517988" y="1881977"/>
            <a:ext cx="94797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325838-6A5E-063B-0C72-66DA2F1A2D01}"/>
              </a:ext>
            </a:extLst>
          </p:cNvPr>
          <p:cNvSpPr txBox="1"/>
          <p:nvPr/>
        </p:nvSpPr>
        <p:spPr>
          <a:xfrm>
            <a:off x="6645603" y="1597869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verpass Black"/>
              </a:rPr>
              <a:t>Noise</a:t>
            </a:r>
            <a:endParaRPr lang="zh-CN" altLang="en-US" dirty="0">
              <a:latin typeface="Overpass Black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6AC7D-A4FC-6647-69E1-AB14A721B074}"/>
              </a:ext>
            </a:extLst>
          </p:cNvPr>
          <p:cNvSpPr txBox="1"/>
          <p:nvPr/>
        </p:nvSpPr>
        <p:spPr>
          <a:xfrm>
            <a:off x="5193014" y="3406953"/>
            <a:ext cx="338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Counter=0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时遇到错误预测就将其更改为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在遇到错误预测就更换表项并将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Google Shape;2346;p49">
            <a:extLst>
              <a:ext uri="{FF2B5EF4-FFF2-40B4-BE49-F238E27FC236}">
                <a16:creationId xmlns:a16="http://schemas.microsoft.com/office/drawing/2014/main" id="{A7CEED83-9373-69FC-DEF4-BD56A1C89596}"/>
              </a:ext>
            </a:extLst>
          </p:cNvPr>
          <p:cNvSpPr txBox="1"/>
          <p:nvPr/>
        </p:nvSpPr>
        <p:spPr>
          <a:xfrm>
            <a:off x="208864" y="65498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>
            <a:extLst>
              <a:ext uri="{FF2B5EF4-FFF2-40B4-BE49-F238E27FC236}">
                <a16:creationId xmlns:a16="http://schemas.microsoft.com/office/drawing/2014/main" id="{7E45E567-B09D-D429-5FDF-BE8AC72A6194}"/>
              </a:ext>
            </a:extLst>
          </p:cNvPr>
          <p:cNvSpPr txBox="1"/>
          <p:nvPr/>
        </p:nvSpPr>
        <p:spPr>
          <a:xfrm>
            <a:off x="5158056" y="66702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>
            <a:extLst>
              <a:ext uri="{FF2B5EF4-FFF2-40B4-BE49-F238E27FC236}">
                <a16:creationId xmlns:a16="http://schemas.microsoft.com/office/drawing/2014/main" id="{E79AE36B-F313-64D1-B1EF-1D8F306219C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65;p50">
            <a:extLst>
              <a:ext uri="{FF2B5EF4-FFF2-40B4-BE49-F238E27FC236}">
                <a16:creationId xmlns:a16="http://schemas.microsoft.com/office/drawing/2014/main" id="{E1AED37F-86A3-D54E-CED9-0419C2CEA8BA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4" flipH="1">
            <a:off x="5910188" y="398266"/>
            <a:ext cx="2053458" cy="12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EF0F0CDC-9926-62A8-7EC6-DE2A0388EDD9}"/>
              </a:ext>
            </a:extLst>
          </p:cNvPr>
          <p:cNvSpPr txBox="1">
            <a:spLocks/>
          </p:cNvSpPr>
          <p:nvPr/>
        </p:nvSpPr>
        <p:spPr>
          <a:xfrm flipH="1">
            <a:off x="1370526" y="496285"/>
            <a:ext cx="1672477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Depth of MHR</a:t>
            </a:r>
            <a:endParaRPr lang="zh-CN" altLang="en-US" sz="2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24622ECB-3AB9-C1AD-8F22-6D6E37B1076A}"/>
              </a:ext>
            </a:extLst>
          </p:cNvPr>
          <p:cNvSpPr txBox="1">
            <a:spLocks/>
          </p:cNvSpPr>
          <p:nvPr/>
        </p:nvSpPr>
        <p:spPr>
          <a:xfrm flipH="1">
            <a:off x="6100997" y="558123"/>
            <a:ext cx="1672477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Filter Noises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42E007-6C5F-3BF7-E609-4E29338C50D7}"/>
              </a:ext>
            </a:extLst>
          </p:cNvPr>
          <p:cNvSpPr txBox="1"/>
          <p:nvPr/>
        </p:nvSpPr>
        <p:spPr>
          <a:xfrm>
            <a:off x="480858" y="3339558"/>
            <a:ext cx="364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MHR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深度的增高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Cosmos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将会更好地识别当前共享模式下一致性消息的规律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2FB659-9116-7BC4-6684-8DCC63C98AC5}"/>
              </a:ext>
            </a:extLst>
          </p:cNvPr>
          <p:cNvSpPr txBox="1"/>
          <p:nvPr/>
        </p:nvSpPr>
        <p:spPr>
          <a:xfrm>
            <a:off x="5079851" y="2483965"/>
            <a:ext cx="364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Cosmos Filters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若同一个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连续遇到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次预测失败的情况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才将其对应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PHT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中的预测更新</a:t>
            </a:r>
          </a:p>
        </p:txBody>
      </p:sp>
    </p:spTree>
    <p:extLst>
      <p:ext uri="{BB962C8B-B14F-4D97-AF65-F5344CB8AC3E}">
        <p14:creationId xmlns:p14="http://schemas.microsoft.com/office/powerpoint/2010/main" val="296929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Overpass Black"/>
              </a:rPr>
              <a:t>How Cosmos is integrated with a coherence protocol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360665" y="13607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sym typeface="+mn-ea"/>
              </a:rPr>
              <a:t>Actions, Execute Time &amp; Detecting 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F1DDA-D5FE-FC73-A42E-115D9727C72A}"/>
              </a:ext>
            </a:extLst>
          </p:cNvPr>
          <p:cNvSpPr/>
          <p:nvPr/>
        </p:nvSpPr>
        <p:spPr>
          <a:xfrm>
            <a:off x="293154" y="872720"/>
            <a:ext cx="37962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Overpass Black"/>
              </a:rPr>
              <a:t>Mapping Predictions to Actions</a:t>
            </a:r>
            <a:endParaRPr lang="zh-CN" altLang="en-US" sz="2000" dirty="0">
              <a:latin typeface="Overpass Black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6C98D6-3574-8C6F-E6C0-9E564D9487BA}"/>
              </a:ext>
            </a:extLst>
          </p:cNvPr>
          <p:cNvSpPr/>
          <p:nvPr/>
        </p:nvSpPr>
        <p:spPr>
          <a:xfrm>
            <a:off x="4455697" y="869753"/>
            <a:ext cx="45448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Overpass Black"/>
              </a:rPr>
              <a:t>Determining When to Perform Actions</a:t>
            </a:r>
            <a:endParaRPr lang="zh-CN" altLang="en-US" sz="2000" dirty="0">
              <a:latin typeface="Overpass Black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555CAB-F741-55E9-CD8C-BC08F7F527B3}"/>
              </a:ext>
            </a:extLst>
          </p:cNvPr>
          <p:cNvSpPr/>
          <p:nvPr/>
        </p:nvSpPr>
        <p:spPr>
          <a:xfrm>
            <a:off x="165715" y="3089330"/>
            <a:ext cx="506901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Overpass Black"/>
              </a:rPr>
              <a:t>Detecting and Handling with mis-prediction</a:t>
            </a:r>
            <a:endParaRPr lang="zh-CN" altLang="en-US" sz="2000" dirty="0">
              <a:latin typeface="Overpass Black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AFDB2E-04A6-95F3-B576-981A8464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675332"/>
            <a:ext cx="5178021" cy="13706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11CCF7-2DEA-0A12-F315-77C116BA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3564810"/>
            <a:ext cx="5125165" cy="114316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F5BF9C-3232-DDF8-428A-51F461B7D47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34731" y="2673832"/>
            <a:ext cx="756484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下 22">
            <a:extLst>
              <a:ext uri="{FF2B5EF4-FFF2-40B4-BE49-F238E27FC236}">
                <a16:creationId xmlns:a16="http://schemas.microsoft.com/office/drawing/2014/main" id="{6888941C-8D74-0C32-7A70-54F2C4E68931}"/>
              </a:ext>
            </a:extLst>
          </p:cNvPr>
          <p:cNvSpPr/>
          <p:nvPr/>
        </p:nvSpPr>
        <p:spPr>
          <a:xfrm>
            <a:off x="7091680" y="3013911"/>
            <a:ext cx="335280" cy="55089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E49C29B1-568E-1067-8916-3ACE28B11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5988" y="1285180"/>
            <a:ext cx="2510561" cy="504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正常响应预测的消息即可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E416073A-3662-8D77-E452-72CB2A9DF53C}"/>
              </a:ext>
            </a:extLst>
          </p:cNvPr>
          <p:cNvSpPr txBox="1">
            <a:spLocks/>
          </p:cNvSpPr>
          <p:nvPr/>
        </p:nvSpPr>
        <p:spPr>
          <a:xfrm>
            <a:off x="5816022" y="3601982"/>
            <a:ext cx="3117485" cy="85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根据对预测消息响应的影响程度进行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并对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各类响应采取不同的回滚策略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EC4A575C-2F81-5C3D-961A-83DC5818C9DB}"/>
              </a:ext>
            </a:extLst>
          </p:cNvPr>
          <p:cNvSpPr txBox="1">
            <a:spLocks/>
          </p:cNvSpPr>
          <p:nvPr/>
        </p:nvSpPr>
        <p:spPr>
          <a:xfrm>
            <a:off x="5920410" y="2031896"/>
            <a:ext cx="3013097" cy="98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错误的预测可能会导致其响应使得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缓存块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甚至是处理器的状态陷入异常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进而破坏程序的执行效果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6" name="Google Shape;3492;p72">
            <a:extLst>
              <a:ext uri="{FF2B5EF4-FFF2-40B4-BE49-F238E27FC236}">
                <a16:creationId xmlns:a16="http://schemas.microsoft.com/office/drawing/2014/main" id="{44C65EC1-2681-52B6-1BFA-855B1A32D7A1}"/>
              </a:ext>
            </a:extLst>
          </p:cNvPr>
          <p:cNvSpPr txBox="1">
            <a:spLocks/>
          </p:cNvSpPr>
          <p:nvPr/>
        </p:nvSpPr>
        <p:spPr>
          <a:xfrm>
            <a:off x="4967565" y="1256232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响应预测消息的时机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作出预测后即响应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0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29331" y="19951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D3532-735A-8130-6589-4948915E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1499133"/>
            <a:ext cx="6690881" cy="2201846"/>
          </a:xfrm>
          <a:prstGeom prst="rect">
            <a:avLst/>
          </a:prstGeom>
        </p:spPr>
      </p:pic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83E0329C-4E04-8549-B40A-0EFB7689FB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5484" y="853232"/>
            <a:ext cx="6773031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本文章通过简略的模型计算出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预测器对程序性能的影响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F87C8449-881A-724A-1F7A-C3B962F45F8A}"/>
              </a:ext>
            </a:extLst>
          </p:cNvPr>
          <p:cNvSpPr txBox="1">
            <a:spLocks/>
          </p:cNvSpPr>
          <p:nvPr/>
        </p:nvSpPr>
        <p:spPr>
          <a:xfrm>
            <a:off x="629331" y="3890376"/>
            <a:ext cx="6773031" cy="186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对于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预测器预测正确率能达到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的程序而言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假设其预测失败的惩罚比例为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100%(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r=1),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预测成功的收益时间比例为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30%(f=0.3),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则整个程序的加速比将达到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1.56,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即相较于使用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前速度将变快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56%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Overpass Black"/>
              </a:rPr>
              <a:t>Results</a:t>
            </a:r>
            <a:endParaRPr lang="en-US" altLang="en-GB" sz="4400" dirty="0">
              <a:latin typeface="Overpas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4" y="2616096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190324" y="295916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原因在于二者所预测的一致性消息来源的复杂性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通常情况下，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1000659" y="2526606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9458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373346" y="9771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Basic Results</a:t>
            </a:r>
            <a:endParaRPr lang="en-GB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A5346-BEC6-5E17-75BC-2289B774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9" y="749038"/>
            <a:ext cx="6992326" cy="1733792"/>
          </a:xfrm>
          <a:prstGeom prst="rect">
            <a:avLst/>
          </a:prstGeom>
        </p:spPr>
      </p:pic>
      <p:sp>
        <p:nvSpPr>
          <p:cNvPr id="6" name="Google Shape;2335;p49">
            <a:extLst>
              <a:ext uri="{FF2B5EF4-FFF2-40B4-BE49-F238E27FC236}">
                <a16:creationId xmlns:a16="http://schemas.microsoft.com/office/drawing/2014/main" id="{02C9FB9D-C057-71E1-D356-72C9F3F9BDD9}"/>
              </a:ext>
            </a:extLst>
          </p:cNvPr>
          <p:cNvSpPr/>
          <p:nvPr/>
        </p:nvSpPr>
        <p:spPr>
          <a:xfrm>
            <a:off x="2180164" y="4164216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>
            <a:extLst>
              <a:ext uri="{FF2B5EF4-FFF2-40B4-BE49-F238E27FC236}">
                <a16:creationId xmlns:a16="http://schemas.microsoft.com/office/drawing/2014/main" id="{8398BFA8-87A5-36C0-DD7C-F511D57BDD40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>
            <a:extLst>
              <a:ext uri="{FF2B5EF4-FFF2-40B4-BE49-F238E27FC236}">
                <a16:creationId xmlns:a16="http://schemas.microsoft.com/office/drawing/2014/main" id="{1B8CFECC-2A2D-6EDB-93A7-A89ABFFAAFA0}"/>
              </a:ext>
            </a:extLst>
          </p:cNvPr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>
            <a:extLst>
              <a:ext uri="{FF2B5EF4-FFF2-40B4-BE49-F238E27FC236}">
                <a16:creationId xmlns:a16="http://schemas.microsoft.com/office/drawing/2014/main" id="{69137B4C-937F-3AD1-BD52-B2AD36AFF054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>
            <a:extLst>
              <a:ext uri="{FF2B5EF4-FFF2-40B4-BE49-F238E27FC236}">
                <a16:creationId xmlns:a16="http://schemas.microsoft.com/office/drawing/2014/main" id="{0D5F18D1-29CD-F393-3B8F-9C041E1CDFD8}"/>
              </a:ext>
            </a:extLst>
          </p:cNvPr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>
            <a:extLst>
              <a:ext uri="{FF2B5EF4-FFF2-40B4-BE49-F238E27FC236}">
                <a16:creationId xmlns:a16="http://schemas.microsoft.com/office/drawing/2014/main" id="{2C0D2AE5-AF0E-BFFB-A0C5-DF196590E671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>
            <a:extLst>
              <a:ext uri="{FF2B5EF4-FFF2-40B4-BE49-F238E27FC236}">
                <a16:creationId xmlns:a16="http://schemas.microsoft.com/office/drawing/2014/main" id="{A487E92C-0951-B625-3047-29BC8D1F385B}"/>
              </a:ext>
            </a:extLst>
          </p:cNvPr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>
            <a:extLst>
              <a:ext uri="{FF2B5EF4-FFF2-40B4-BE49-F238E27FC236}">
                <a16:creationId xmlns:a16="http://schemas.microsoft.com/office/drawing/2014/main" id="{CA2FBBBF-DB6C-962C-9A50-AA474C1F25C2}"/>
              </a:ext>
            </a:extLst>
          </p:cNvPr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>
            <a:extLst>
              <a:ext uri="{FF2B5EF4-FFF2-40B4-BE49-F238E27FC236}">
                <a16:creationId xmlns:a16="http://schemas.microsoft.com/office/drawing/2014/main" id="{B58A6315-7F5A-C3A5-F26E-2DE8C861A80A}"/>
              </a:ext>
            </a:extLst>
          </p:cNvPr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>
            <a:extLst>
              <a:ext uri="{FF2B5EF4-FFF2-40B4-BE49-F238E27FC236}">
                <a16:creationId xmlns:a16="http://schemas.microsoft.com/office/drawing/2014/main" id="{D89776C0-0773-83E6-6280-5B888D0377DC}"/>
              </a:ext>
            </a:extLst>
          </p:cNvPr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>
            <a:extLst>
              <a:ext uri="{FF2B5EF4-FFF2-40B4-BE49-F238E27FC236}">
                <a16:creationId xmlns:a16="http://schemas.microsoft.com/office/drawing/2014/main" id="{BF7A9402-34F5-5881-C357-04C79160E898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>
            <a:extLst>
              <a:ext uri="{FF2B5EF4-FFF2-40B4-BE49-F238E27FC236}">
                <a16:creationId xmlns:a16="http://schemas.microsoft.com/office/drawing/2014/main" id="{970EC3DB-E998-E5FA-6D8F-FE5DC092A0FA}"/>
              </a:ext>
            </a:extLst>
          </p:cNvPr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8B025-ED35-C1D1-827A-B7F0AD167518}"/>
              </a:ext>
            </a:extLst>
          </p:cNvPr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9557D9-289F-0852-F134-9393D47C4B03}"/>
              </a:ext>
            </a:extLst>
          </p:cNvPr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>
            <a:extLst>
              <a:ext uri="{FF2B5EF4-FFF2-40B4-BE49-F238E27FC236}">
                <a16:creationId xmlns:a16="http://schemas.microsoft.com/office/drawing/2014/main" id="{6EAE40EC-CDB4-DC99-5CBE-0CB8081FE0D3}"/>
              </a:ext>
            </a:extLst>
          </p:cNvPr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494E30-E756-5FC7-83F6-B939FBA9E878}"/>
              </a:ext>
            </a:extLst>
          </p:cNvPr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>
            <a:extLst>
              <a:ext uri="{FF2B5EF4-FFF2-40B4-BE49-F238E27FC236}">
                <a16:creationId xmlns:a16="http://schemas.microsoft.com/office/drawing/2014/main" id="{FBE48E0A-A2AD-B4B2-18DB-83A8B9EE523B}"/>
              </a:ext>
            </a:extLst>
          </p:cNvPr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D4D85-89C0-CB3A-3E70-5C225F37FE2C}"/>
              </a:ext>
            </a:extLst>
          </p:cNvPr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>
            <a:extLst>
              <a:ext uri="{FF2B5EF4-FFF2-40B4-BE49-F238E27FC236}">
                <a16:creationId xmlns:a16="http://schemas.microsoft.com/office/drawing/2014/main" id="{72C15C38-345E-4A4E-1028-AD32391112D5}"/>
              </a:ext>
            </a:extLst>
          </p:cNvPr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5714E2-DC9A-AAB8-0B97-D2B037E41056}"/>
              </a:ext>
            </a:extLst>
          </p:cNvPr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>
            <a:extLst>
              <a:ext uri="{FF2B5EF4-FFF2-40B4-BE49-F238E27FC236}">
                <a16:creationId xmlns:a16="http://schemas.microsoft.com/office/drawing/2014/main" id="{DB223790-9D7D-23E3-72C3-F90FDB119CA7}"/>
              </a:ext>
            </a:extLst>
          </p:cNvPr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>
            <a:extLst>
              <a:ext uri="{FF2B5EF4-FFF2-40B4-BE49-F238E27FC236}">
                <a16:creationId xmlns:a16="http://schemas.microsoft.com/office/drawing/2014/main" id="{64142CF3-441B-5F36-9AEC-80DAEEE12D8A}"/>
              </a:ext>
            </a:extLst>
          </p:cNvPr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>
            <a:extLst>
              <a:ext uri="{FF2B5EF4-FFF2-40B4-BE49-F238E27FC236}">
                <a16:creationId xmlns:a16="http://schemas.microsoft.com/office/drawing/2014/main" id="{E4B5BD93-D57E-12BC-DD68-1B77009FC538}"/>
              </a:ext>
            </a:extLst>
          </p:cNvPr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91BA6-39AC-826F-2211-2B815BEF7815}"/>
              </a:ext>
            </a:extLst>
          </p:cNvPr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>
            <a:extLst>
              <a:ext uri="{FF2B5EF4-FFF2-40B4-BE49-F238E27FC236}">
                <a16:creationId xmlns:a16="http://schemas.microsoft.com/office/drawing/2014/main" id="{922D43AB-18F9-6CFD-5C49-500AF2412857}"/>
              </a:ext>
            </a:extLst>
          </p:cNvPr>
          <p:cNvSpPr txBox="1">
            <a:spLocks/>
          </p:cNvSpPr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BC11C8-34EB-B7E7-E7A5-27F5A6255C11}"/>
              </a:ext>
            </a:extLst>
          </p:cNvPr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9E969-2704-196B-0EAA-48D5A96B12E4}"/>
              </a:ext>
            </a:extLst>
          </p:cNvPr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9BF9C-3822-67F3-54FF-093046E9E206}"/>
              </a:ext>
            </a:extLst>
          </p:cNvPr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8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  <p:extLst>
      <p:ext uri="{BB962C8B-B14F-4D97-AF65-F5344CB8AC3E}">
        <p14:creationId xmlns:p14="http://schemas.microsoft.com/office/powerpoint/2010/main" val="14289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2211</Words>
  <Application>Microsoft Office PowerPoint</Application>
  <PresentationFormat>全屏显示(16:9)</PresentationFormat>
  <Paragraphs>250</Paragraphs>
  <Slides>39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Fira Sans Extra Condensed Medium</vt:lpstr>
      <vt:lpstr>Overpass Black</vt:lpstr>
      <vt:lpstr>微软雅黑</vt:lpstr>
      <vt:lpstr>Arial</vt:lpstr>
      <vt:lpstr>Open Sans</vt:lpstr>
      <vt:lpstr>Open Sans ExtraBold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目录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共享模式中coherence message的规律性</vt:lpstr>
      <vt:lpstr>PowerPoint 演示文稿</vt:lpstr>
      <vt:lpstr>Basic Structure of Cosmos</vt:lpstr>
      <vt:lpstr>Reliability – Cosmos预测器的可靠性</vt:lpstr>
      <vt:lpstr>PowerPoint 演示文稿</vt:lpstr>
      <vt:lpstr>Actions, Execute Time &amp; Detecting 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cp:lastModifiedBy>2574411340@qq.com</cp:lastModifiedBy>
  <cp:revision>51</cp:revision>
  <dcterms:modified xsi:type="dcterms:W3CDTF">2022-11-17T08:57:07Z</dcterms:modified>
</cp:coreProperties>
</file>